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10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9803767-E11C-438F-BCF7-4903E9E1126A}" type="datetimeFigureOut">
              <a:rPr lang="es-MX" smtClean="0"/>
              <a:t>17/01/2014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58406A1-B8F2-425C-A569-2906759196A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3767-E11C-438F-BCF7-4903E9E1126A}" type="datetimeFigureOut">
              <a:rPr lang="es-MX" smtClean="0"/>
              <a:t>17/01/2014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06A1-B8F2-425C-A569-2906759196A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3767-E11C-438F-BCF7-4903E9E1126A}" type="datetimeFigureOut">
              <a:rPr lang="es-MX" smtClean="0"/>
              <a:t>17/01/2014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06A1-B8F2-425C-A569-2906759196A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9803767-E11C-438F-BCF7-4903E9E1126A}" type="datetimeFigureOut">
              <a:rPr lang="es-MX" smtClean="0"/>
              <a:t>17/01/2014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06A1-B8F2-425C-A569-2906759196A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9803767-E11C-438F-BCF7-4903E9E1126A}" type="datetimeFigureOut">
              <a:rPr lang="es-MX" smtClean="0"/>
              <a:t>17/01/2014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58406A1-B8F2-425C-A569-2906759196A0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9803767-E11C-438F-BCF7-4903E9E1126A}" type="datetimeFigureOut">
              <a:rPr lang="es-MX" smtClean="0"/>
              <a:t>17/01/2014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58406A1-B8F2-425C-A569-2906759196A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9803767-E11C-438F-BCF7-4903E9E1126A}" type="datetimeFigureOut">
              <a:rPr lang="es-MX" smtClean="0"/>
              <a:t>17/01/2014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58406A1-B8F2-425C-A569-2906759196A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3767-E11C-438F-BCF7-4903E9E1126A}" type="datetimeFigureOut">
              <a:rPr lang="es-MX" smtClean="0"/>
              <a:t>17/01/2014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06A1-B8F2-425C-A569-2906759196A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9803767-E11C-438F-BCF7-4903E9E1126A}" type="datetimeFigureOut">
              <a:rPr lang="es-MX" smtClean="0"/>
              <a:t>17/01/2014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58406A1-B8F2-425C-A569-2906759196A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9803767-E11C-438F-BCF7-4903E9E1126A}" type="datetimeFigureOut">
              <a:rPr lang="es-MX" smtClean="0"/>
              <a:t>17/01/2014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58406A1-B8F2-425C-A569-2906759196A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9803767-E11C-438F-BCF7-4903E9E1126A}" type="datetimeFigureOut">
              <a:rPr lang="es-MX" smtClean="0"/>
              <a:t>17/01/2014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58406A1-B8F2-425C-A569-2906759196A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9803767-E11C-438F-BCF7-4903E9E1126A}" type="datetimeFigureOut">
              <a:rPr lang="es-MX" smtClean="0"/>
              <a:t>17/01/2014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58406A1-B8F2-425C-A569-2906759196A0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LOGOCGQ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411760" y="116632"/>
            <a:ext cx="3875322" cy="2286016"/>
          </a:xfrm>
          <a:prstGeom prst="roundRect">
            <a:avLst/>
          </a:prstGeom>
          <a:ln w="57150">
            <a:solidFill>
              <a:srgbClr val="FF0000"/>
            </a:solidFill>
          </a:ln>
        </p:spPr>
      </p:pic>
      <p:sp>
        <p:nvSpPr>
          <p:cNvPr id="6" name="1 Título"/>
          <p:cNvSpPr txBox="1">
            <a:spLocks noGrp="1"/>
          </p:cNvSpPr>
          <p:nvPr>
            <p:ph type="ctrTitle"/>
          </p:nvPr>
        </p:nvSpPr>
        <p:spPr>
          <a:xfrm>
            <a:off x="755576" y="2492896"/>
            <a:ext cx="7772400" cy="1470025"/>
          </a:xfrm>
          <a:noFill/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rtlCol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/>
              <a:t>PROGRAMA DE EVALALUACION EXTERNA DE LA CALIDAD ENTRE LABORATORIOS</a:t>
            </a:r>
            <a:br>
              <a:rPr lang="es-ES" sz="2400" b="1" dirty="0"/>
            </a:br>
            <a:r>
              <a:rPr lang="es-ES" sz="2400" b="1" dirty="0"/>
              <a:t>EEXCEL</a:t>
            </a:r>
          </a:p>
        </p:txBody>
      </p:sp>
      <p:sp>
        <p:nvSpPr>
          <p:cNvPr id="7" name="2 Subtítulo"/>
          <p:cNvSpPr>
            <a:spLocks noGrp="1"/>
          </p:cNvSpPr>
          <p:nvPr>
            <p:ph type="subTitle" idx="1"/>
          </p:nvPr>
        </p:nvSpPr>
        <p:spPr>
          <a:xfrm>
            <a:off x="683568" y="4052664"/>
            <a:ext cx="7854950" cy="888504"/>
          </a:xfrm>
          <a:noFill/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txBody>
          <a:bodyPr rtlCol="0">
            <a:normAutofit fontScale="85000" lnSpcReduction="10000"/>
          </a:bodyPr>
          <a:lstStyle/>
          <a:p>
            <a:pPr algn="ctr" fontAlgn="auto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b="1" dirty="0" smtClean="0">
                <a:latin typeface="+mj-lt"/>
              </a:rPr>
              <a:t>EVALUACION DEL AREA DE </a:t>
            </a:r>
            <a:r>
              <a:rPr lang="es-MX" b="1" dirty="0" smtClean="0">
                <a:latin typeface="+mj-lt"/>
              </a:rPr>
              <a:t>QUÍMICA </a:t>
            </a:r>
            <a:r>
              <a:rPr lang="es-MX" b="1" dirty="0" err="1" smtClean="0">
                <a:latin typeface="+mj-lt"/>
              </a:rPr>
              <a:t>CLINICA</a:t>
            </a:r>
            <a:endParaRPr lang="es-MX" b="1" dirty="0" smtClean="0">
              <a:latin typeface="+mj-lt"/>
            </a:endParaRPr>
          </a:p>
          <a:p>
            <a:pPr algn="ctr" fontAlgn="auto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b="1" dirty="0" smtClean="0">
                <a:latin typeface="+mj-lt"/>
              </a:rPr>
              <a:t>CICLO: NOVIEMBRE-DICIEMBRE 2013.</a:t>
            </a:r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755576" y="5348808"/>
            <a:ext cx="7854950" cy="888504"/>
          </a:xfrm>
          <a:prstGeom prst="rect">
            <a:avLst/>
          </a:prstGeom>
          <a:noFill/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s-MX" b="1" dirty="0" smtClean="0">
                <a:latin typeface="+mj-lt"/>
              </a:rPr>
              <a:t>CONCEPTOS BÁSICOS EN QUÍMICA CLÍNICA</a:t>
            </a:r>
            <a:endParaRPr lang="es-MX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2235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PREGUNTA No. 9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5400600"/>
          </a:xfrm>
        </p:spPr>
        <p:txBody>
          <a:bodyPr>
            <a:normAutofit lnSpcReduction="10000"/>
          </a:bodyPr>
          <a:lstStyle/>
          <a:p>
            <a:pPr lvl="0"/>
            <a:r>
              <a:rPr lang="es-MX" dirty="0"/>
              <a:t>REGLA DE </a:t>
            </a:r>
            <a:r>
              <a:rPr lang="es-MX" dirty="0" err="1"/>
              <a:t>WESTGARD</a:t>
            </a:r>
            <a:r>
              <a:rPr lang="es-MX" dirty="0"/>
              <a:t> QUE DICE: CUANDO DOS VALORES CONSECUTIVOS DE DIFERENTES CONTROLES SE ENCUENTRAN UNO POR DEBAJO DE MENOS 2 VECES LA </a:t>
            </a:r>
            <a:r>
              <a:rPr lang="es-MX" dirty="0" err="1"/>
              <a:t>DESVIACION</a:t>
            </a:r>
            <a:r>
              <a:rPr lang="es-MX" dirty="0"/>
              <a:t> </a:t>
            </a:r>
            <a:r>
              <a:rPr lang="es-MX" dirty="0" err="1"/>
              <a:t>ESTANDAR</a:t>
            </a:r>
            <a:r>
              <a:rPr lang="es-MX" dirty="0"/>
              <a:t> Y OTRO POR ARRIBA DE 2 VECES LA </a:t>
            </a:r>
            <a:r>
              <a:rPr lang="es-MX" dirty="0" err="1"/>
              <a:t>DESVIACION</a:t>
            </a:r>
            <a:r>
              <a:rPr lang="es-MX" dirty="0"/>
              <a:t> </a:t>
            </a:r>
            <a:r>
              <a:rPr lang="es-MX" dirty="0" err="1"/>
              <a:t>ESTANDAR</a:t>
            </a:r>
            <a:r>
              <a:rPr lang="es-MX" dirty="0"/>
              <a:t> OCURRE UN ERROR DE TIPO ALEATORIO.</a:t>
            </a:r>
          </a:p>
          <a:p>
            <a:pPr marL="0" lvl="0" indent="0">
              <a:buNone/>
            </a:pPr>
            <a:r>
              <a:rPr lang="es-MX" dirty="0" smtClean="0"/>
              <a:t>A) REGLA </a:t>
            </a:r>
            <a:r>
              <a:rPr lang="es-MX" dirty="0" err="1"/>
              <a:t>1SD</a:t>
            </a:r>
            <a:endParaRPr lang="es-MX" dirty="0"/>
          </a:p>
          <a:p>
            <a:pPr marL="0" lvl="0" indent="0">
              <a:buNone/>
            </a:pPr>
            <a:r>
              <a:rPr lang="es-MX" dirty="0" smtClean="0"/>
              <a:t>B) REGLA </a:t>
            </a:r>
            <a:r>
              <a:rPr lang="es-MX" dirty="0" err="1"/>
              <a:t>2SD</a:t>
            </a:r>
            <a:endParaRPr lang="es-MX" dirty="0"/>
          </a:p>
          <a:p>
            <a:pPr marL="0" lvl="0" indent="0">
              <a:buNone/>
            </a:pPr>
            <a:r>
              <a:rPr lang="es-MX" dirty="0" smtClean="0"/>
              <a:t>C) REGLA </a:t>
            </a:r>
            <a:r>
              <a:rPr lang="es-MX" dirty="0" err="1"/>
              <a:t>3SD</a:t>
            </a:r>
            <a:endParaRPr lang="es-MX" dirty="0"/>
          </a:p>
          <a:p>
            <a:pPr marL="0" lvl="0" indent="0">
              <a:buNone/>
            </a:pPr>
            <a:r>
              <a:rPr lang="es-MX" dirty="0" smtClean="0"/>
              <a:t>D) REGLA </a:t>
            </a:r>
            <a:r>
              <a:rPr lang="es-MX" dirty="0" err="1"/>
              <a:t>4SD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0222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PREGUNTA </a:t>
            </a:r>
            <a:r>
              <a:rPr lang="es-MX" dirty="0" err="1" smtClean="0"/>
              <a:t>No.10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dirty="0"/>
              <a:t>COMO SE CONSTRUYE UNA GRAFICA DE </a:t>
            </a:r>
            <a:r>
              <a:rPr lang="es-MX" dirty="0" err="1"/>
              <a:t>LEVEY-JENNINGS</a:t>
            </a:r>
            <a:endParaRPr lang="es-MX" dirty="0"/>
          </a:p>
          <a:p>
            <a:pPr marL="0" lvl="0" indent="0">
              <a:buNone/>
            </a:pPr>
            <a:r>
              <a:rPr lang="es-MX" dirty="0" smtClean="0"/>
              <a:t>A) CON EL </a:t>
            </a:r>
            <a:r>
              <a:rPr lang="es-MX" dirty="0"/>
              <a:t>PROMEDIO DE 20 DATOS OBTENIDOS</a:t>
            </a:r>
          </a:p>
          <a:p>
            <a:pPr marL="0" lvl="0" indent="0">
              <a:buNone/>
            </a:pPr>
            <a:r>
              <a:rPr lang="es-MX" dirty="0" smtClean="0"/>
              <a:t>B) CON LA </a:t>
            </a:r>
            <a:r>
              <a:rPr lang="es-MX" dirty="0"/>
              <a:t>DESVIACIÓN ESTÁNDAR</a:t>
            </a:r>
          </a:p>
          <a:p>
            <a:pPr marL="0" lvl="0" indent="0">
              <a:buNone/>
            </a:pPr>
            <a:r>
              <a:rPr lang="es-MX" dirty="0" smtClean="0"/>
              <a:t>C) CON LOS </a:t>
            </a:r>
            <a:r>
              <a:rPr lang="es-MX" dirty="0"/>
              <a:t>LIMITES DE CONTROL</a:t>
            </a:r>
          </a:p>
          <a:p>
            <a:pPr marL="0" lvl="0" indent="0">
              <a:buNone/>
            </a:pPr>
            <a:r>
              <a:rPr lang="es-MX" dirty="0" smtClean="0"/>
              <a:t>D) TODAS </a:t>
            </a:r>
            <a:r>
              <a:rPr lang="es-MX" dirty="0"/>
              <a:t>SON CORRECTAS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11426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PREGUNTA No. 1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dirty="0"/>
              <a:t>LA GLUCOSA ES UN MONOSACÁRIDO QUE EN SU FORMULA  MOLECULAR POSEE ÁTOMOS DE CARBONO CUANTOS SON?</a:t>
            </a:r>
          </a:p>
          <a:p>
            <a:pPr marL="0" lvl="0" indent="0">
              <a:buNone/>
            </a:pPr>
            <a:r>
              <a:rPr lang="es-MX" dirty="0" smtClean="0"/>
              <a:t>A) 4 </a:t>
            </a:r>
            <a:r>
              <a:rPr lang="es-MX" dirty="0"/>
              <a:t>ÁTOMOS DE CARBONO</a:t>
            </a:r>
          </a:p>
          <a:p>
            <a:pPr marL="0" lvl="0" indent="0">
              <a:buNone/>
            </a:pPr>
            <a:r>
              <a:rPr lang="es-MX" dirty="0" smtClean="0"/>
              <a:t>B) 5 </a:t>
            </a:r>
            <a:r>
              <a:rPr lang="es-MX" dirty="0"/>
              <a:t>ÁTOMOS DE CARBONO</a:t>
            </a:r>
          </a:p>
          <a:p>
            <a:pPr marL="0" lvl="0" indent="0">
              <a:buNone/>
            </a:pPr>
            <a:r>
              <a:rPr lang="es-MX" dirty="0" smtClean="0"/>
              <a:t>C) 6 ÁTOMOS </a:t>
            </a:r>
            <a:r>
              <a:rPr lang="es-MX" dirty="0"/>
              <a:t>DE CARBONO</a:t>
            </a:r>
          </a:p>
          <a:p>
            <a:pPr marL="0" lvl="0" indent="0">
              <a:buNone/>
            </a:pPr>
            <a:r>
              <a:rPr lang="es-MX" dirty="0" smtClean="0"/>
              <a:t>D) 8 </a:t>
            </a:r>
            <a:r>
              <a:rPr lang="es-MX" dirty="0"/>
              <a:t>ÁTOMOS DE CARBONO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94108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PREGUNTA No. 2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dirty="0"/>
              <a:t>CUAL ES EL RANGO NORMAL DE LA GLUCOSA SÉRICA BASAL?</a:t>
            </a:r>
          </a:p>
          <a:p>
            <a:pPr marL="0" lvl="0" indent="0">
              <a:buNone/>
            </a:pPr>
            <a:r>
              <a:rPr lang="es-MX" dirty="0" smtClean="0"/>
              <a:t>A) 70 </a:t>
            </a:r>
            <a:r>
              <a:rPr lang="es-MX" dirty="0"/>
              <a:t>– 100 mg/</a:t>
            </a:r>
            <a:r>
              <a:rPr lang="es-MX" dirty="0" err="1"/>
              <a:t>dL</a:t>
            </a:r>
            <a:r>
              <a:rPr lang="es-MX" dirty="0"/>
              <a:t>.</a:t>
            </a:r>
          </a:p>
          <a:p>
            <a:pPr marL="0" lvl="0" indent="0">
              <a:buNone/>
            </a:pPr>
            <a:r>
              <a:rPr lang="es-MX" dirty="0" smtClean="0"/>
              <a:t>B) 70 </a:t>
            </a:r>
            <a:r>
              <a:rPr lang="es-MX" dirty="0"/>
              <a:t>– 110 mg/</a:t>
            </a:r>
            <a:r>
              <a:rPr lang="es-MX" dirty="0" err="1"/>
              <a:t>dL</a:t>
            </a:r>
            <a:r>
              <a:rPr lang="es-MX" dirty="0"/>
              <a:t>.</a:t>
            </a:r>
          </a:p>
          <a:p>
            <a:pPr marL="0" lvl="0" indent="0">
              <a:buNone/>
            </a:pPr>
            <a:r>
              <a:rPr lang="es-MX" dirty="0" smtClean="0"/>
              <a:t>C) 65 </a:t>
            </a:r>
            <a:r>
              <a:rPr lang="es-MX" dirty="0"/>
              <a:t>– 100  mg/ </a:t>
            </a:r>
            <a:r>
              <a:rPr lang="es-MX" dirty="0" err="1"/>
              <a:t>dL</a:t>
            </a:r>
            <a:endParaRPr lang="es-MX" dirty="0"/>
          </a:p>
          <a:p>
            <a:pPr marL="0" lvl="0" indent="0">
              <a:buNone/>
            </a:pPr>
            <a:r>
              <a:rPr lang="es-MX" dirty="0" smtClean="0"/>
              <a:t>D) 65 </a:t>
            </a:r>
            <a:r>
              <a:rPr lang="es-MX" dirty="0"/>
              <a:t>– 115  mg/</a:t>
            </a:r>
            <a:r>
              <a:rPr lang="es-MX" dirty="0" err="1"/>
              <a:t>dL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43265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PREGUNTA No. 3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dirty="0"/>
              <a:t>LA UREA ES UN PRODUCTO FINAL DEL CATABOLISMO </a:t>
            </a:r>
            <a:r>
              <a:rPr lang="es-MX" dirty="0" smtClean="0"/>
              <a:t>DE:</a:t>
            </a:r>
            <a:endParaRPr lang="es-MX" dirty="0"/>
          </a:p>
          <a:p>
            <a:pPr marL="0" lvl="0" indent="0">
              <a:buNone/>
            </a:pPr>
            <a:r>
              <a:rPr lang="es-MX" dirty="0" smtClean="0"/>
              <a:t>A) PROTEÍNAS</a:t>
            </a:r>
            <a:endParaRPr lang="es-MX" dirty="0"/>
          </a:p>
          <a:p>
            <a:pPr marL="0" lvl="0" indent="0">
              <a:buNone/>
            </a:pPr>
            <a:r>
              <a:rPr lang="es-MX" dirty="0" smtClean="0"/>
              <a:t>B) CARBOHIDRATOS</a:t>
            </a:r>
            <a:endParaRPr lang="es-MX" dirty="0"/>
          </a:p>
          <a:p>
            <a:pPr marL="0" lvl="0" indent="0">
              <a:buNone/>
            </a:pPr>
            <a:r>
              <a:rPr lang="es-MX" dirty="0" smtClean="0"/>
              <a:t>C) AMINOÁCIDOS</a:t>
            </a:r>
            <a:endParaRPr lang="es-MX" dirty="0"/>
          </a:p>
          <a:p>
            <a:pPr marL="0" lvl="0" indent="0">
              <a:buNone/>
            </a:pPr>
            <a:r>
              <a:rPr lang="es-MX" dirty="0" smtClean="0"/>
              <a:t>D) ENZIMAS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99587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PREGUNTA No. 4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dirty="0"/>
              <a:t>ES UN MARCADOR BIOQUÍMICO EN EL DIAGNOSTICO DE INFARTO AGUDO DE </a:t>
            </a:r>
            <a:r>
              <a:rPr lang="es-MX" dirty="0" smtClean="0"/>
              <a:t>MIOCARDIO.</a:t>
            </a:r>
            <a:endParaRPr lang="es-MX" dirty="0"/>
          </a:p>
          <a:p>
            <a:pPr marL="0" lvl="0" indent="0">
              <a:buNone/>
            </a:pPr>
            <a:r>
              <a:rPr lang="es-MX" dirty="0" smtClean="0"/>
              <a:t>A) FOSFATASA </a:t>
            </a:r>
            <a:r>
              <a:rPr lang="es-MX" dirty="0"/>
              <a:t>ALCALINA</a:t>
            </a:r>
          </a:p>
          <a:p>
            <a:pPr marL="0" lvl="0" indent="0">
              <a:buNone/>
            </a:pPr>
            <a:r>
              <a:rPr lang="es-MX" dirty="0" smtClean="0"/>
              <a:t>B) </a:t>
            </a:r>
            <a:r>
              <a:rPr lang="es-MX" dirty="0" err="1" smtClean="0"/>
              <a:t>GAMMAGLUTAMILTRANSPEPTIDASA</a:t>
            </a:r>
            <a:endParaRPr lang="es-MX" dirty="0"/>
          </a:p>
          <a:p>
            <a:pPr marL="0" lvl="0" indent="0">
              <a:buNone/>
            </a:pPr>
            <a:r>
              <a:rPr lang="es-MX" dirty="0" smtClean="0"/>
              <a:t>C) </a:t>
            </a:r>
            <a:r>
              <a:rPr lang="es-MX" dirty="0" err="1" smtClean="0"/>
              <a:t>TROPONINA</a:t>
            </a:r>
            <a:r>
              <a:rPr lang="es-MX" dirty="0" smtClean="0"/>
              <a:t> I</a:t>
            </a:r>
            <a:endParaRPr lang="es-MX" dirty="0"/>
          </a:p>
          <a:p>
            <a:pPr marL="0" lvl="0" indent="0">
              <a:buNone/>
            </a:pPr>
            <a:r>
              <a:rPr lang="es-MX" dirty="0" smtClean="0"/>
              <a:t>D) DESHIDROGENASA </a:t>
            </a:r>
            <a:r>
              <a:rPr lang="es-MX" dirty="0"/>
              <a:t>LÁCTICA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40005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PREGUNTA No. 5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dirty="0"/>
              <a:t>SON </a:t>
            </a:r>
            <a:r>
              <a:rPr lang="es-MX" dirty="0" smtClean="0"/>
              <a:t>LOS LÍPIDOS </a:t>
            </a:r>
            <a:r>
              <a:rPr lang="es-MX" dirty="0"/>
              <a:t>CUYA PRINCIPAL FUNCIÓN ES TRANSPORTAR ENERGÍA A TODOS LO ÓRGANOS.</a:t>
            </a:r>
          </a:p>
          <a:p>
            <a:pPr marL="0" lvl="0" indent="0">
              <a:buNone/>
            </a:pPr>
            <a:r>
              <a:rPr lang="es-MX" dirty="0" smtClean="0"/>
              <a:t>A) TRIGLICÉRIDOS</a:t>
            </a:r>
            <a:endParaRPr lang="es-MX" dirty="0"/>
          </a:p>
          <a:p>
            <a:pPr marL="0" lvl="0" indent="0">
              <a:buNone/>
            </a:pPr>
            <a:r>
              <a:rPr lang="es-MX" dirty="0" smtClean="0"/>
              <a:t>B) LÍPIDOS </a:t>
            </a:r>
            <a:r>
              <a:rPr lang="es-MX" dirty="0"/>
              <a:t>TOTALES</a:t>
            </a:r>
          </a:p>
          <a:p>
            <a:pPr marL="0" lvl="0" indent="0">
              <a:buNone/>
            </a:pPr>
            <a:r>
              <a:rPr lang="es-MX" dirty="0" smtClean="0"/>
              <a:t>C) COLESTEROL</a:t>
            </a:r>
            <a:endParaRPr lang="es-MX" dirty="0"/>
          </a:p>
          <a:p>
            <a:pPr marL="0" lvl="0" indent="0">
              <a:buNone/>
            </a:pPr>
            <a:r>
              <a:rPr lang="es-MX" dirty="0" smtClean="0"/>
              <a:t>D) COLESTEROL </a:t>
            </a:r>
            <a:r>
              <a:rPr lang="es-MX" dirty="0" err="1"/>
              <a:t>HDL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72433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PREGUNTA No. 6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dirty="0"/>
              <a:t>SEGÚN LA </a:t>
            </a:r>
            <a:r>
              <a:rPr lang="es-MX" dirty="0" err="1"/>
              <a:t>I.F.C.C</a:t>
            </a:r>
            <a:r>
              <a:rPr lang="es-MX" dirty="0"/>
              <a:t>. ES UN PROCEDIMIENTO QUE UTILIZA LOS RESULTADOS DE UN SOLO LABORATORIO CON EL PROPÓSITO DE CONTROLAR LA CALIDAD.</a:t>
            </a:r>
          </a:p>
          <a:p>
            <a:pPr marL="0" lvl="0" indent="0">
              <a:buNone/>
            </a:pPr>
            <a:r>
              <a:rPr lang="es-MX" dirty="0" smtClean="0"/>
              <a:t>A) CONTROL </a:t>
            </a:r>
            <a:r>
              <a:rPr lang="es-MX" dirty="0"/>
              <a:t>DE CALIDAD INTERNO.</a:t>
            </a:r>
          </a:p>
          <a:p>
            <a:pPr marL="0" lvl="0" indent="0">
              <a:buNone/>
            </a:pPr>
            <a:r>
              <a:rPr lang="es-MX" dirty="0" smtClean="0"/>
              <a:t>B) CONTROL </a:t>
            </a:r>
            <a:r>
              <a:rPr lang="es-MX" dirty="0"/>
              <a:t>DE CALIDAD EXTERNO</a:t>
            </a:r>
          </a:p>
          <a:p>
            <a:pPr marL="0" lvl="0" indent="0">
              <a:buNone/>
            </a:pPr>
            <a:r>
              <a:rPr lang="es-MX" dirty="0" smtClean="0"/>
              <a:t>C) CONTROL </a:t>
            </a:r>
            <a:r>
              <a:rPr lang="es-MX" dirty="0"/>
              <a:t>DE CALIDAD EN QUÍMICA CLÍNICA</a:t>
            </a:r>
          </a:p>
          <a:p>
            <a:pPr marL="0" lvl="0" indent="0">
              <a:buNone/>
            </a:pPr>
            <a:r>
              <a:rPr lang="es-MX" dirty="0" smtClean="0"/>
              <a:t>D) NINGUNA </a:t>
            </a:r>
            <a:r>
              <a:rPr lang="es-MX" dirty="0"/>
              <a:t>ES CORRECTA.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13120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PREGUNTA No. 7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dirty="0"/>
              <a:t>SON INDICADORES DE CALIDAD DENTRO DE NUESTRO LABORATORIO.</a:t>
            </a:r>
          </a:p>
          <a:p>
            <a:pPr marL="0" lvl="0" indent="0">
              <a:buNone/>
            </a:pPr>
            <a:r>
              <a:rPr lang="es-MX" dirty="0" smtClean="0"/>
              <a:t>A) PRECISIÓN </a:t>
            </a:r>
            <a:r>
              <a:rPr lang="es-MX" dirty="0"/>
              <a:t>Y EXACTITUD</a:t>
            </a:r>
          </a:p>
          <a:p>
            <a:pPr marL="0" lvl="0" indent="0">
              <a:buNone/>
            </a:pPr>
            <a:r>
              <a:rPr lang="es-MX" dirty="0" smtClean="0"/>
              <a:t>B) BUENA </a:t>
            </a:r>
            <a:r>
              <a:rPr lang="es-MX" dirty="0"/>
              <a:t>CALIBRACIÓN Y PIPETEO</a:t>
            </a:r>
          </a:p>
          <a:p>
            <a:pPr marL="0" lvl="0" indent="0">
              <a:buNone/>
            </a:pPr>
            <a:r>
              <a:rPr lang="es-MX" dirty="0" smtClean="0"/>
              <a:t>C) DESVIACIÓN </a:t>
            </a:r>
            <a:r>
              <a:rPr lang="es-MX" dirty="0"/>
              <a:t>ESTÁNDAR Y COEFICIENTE DE VARIACIÓN</a:t>
            </a:r>
          </a:p>
          <a:p>
            <a:pPr marL="0" lvl="0" indent="0">
              <a:buNone/>
            </a:pPr>
            <a:r>
              <a:rPr lang="es-MX" dirty="0" smtClean="0"/>
              <a:t>D) NINGUNA </a:t>
            </a:r>
            <a:r>
              <a:rPr lang="es-MX" dirty="0"/>
              <a:t>ES CORRECTA.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70163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PREGUNTA </a:t>
            </a:r>
            <a:r>
              <a:rPr lang="es-MX" dirty="0" err="1" smtClean="0"/>
              <a:t>No.8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dirty="0"/>
              <a:t>ES LA CONCORDANCIA ENTRE LOS RESULTADOS DE UNA SERIE DE </a:t>
            </a:r>
            <a:r>
              <a:rPr lang="es-MX" dirty="0" smtClean="0"/>
              <a:t>MEDICIONES Y </a:t>
            </a:r>
            <a:r>
              <a:rPr lang="es-MX" dirty="0"/>
              <a:t>NO TIENE VALOR.</a:t>
            </a:r>
          </a:p>
          <a:p>
            <a:pPr marL="0" lvl="0" indent="0">
              <a:buNone/>
            </a:pPr>
            <a:r>
              <a:rPr lang="es-MX" dirty="0" smtClean="0"/>
              <a:t>A) EXACTITUD</a:t>
            </a:r>
            <a:endParaRPr lang="es-MX" dirty="0"/>
          </a:p>
          <a:p>
            <a:pPr marL="0" lvl="0" indent="0">
              <a:buNone/>
            </a:pPr>
            <a:r>
              <a:rPr lang="es-MX" dirty="0" smtClean="0"/>
              <a:t>B) PRECISIÓN</a:t>
            </a:r>
            <a:endParaRPr lang="es-MX" dirty="0"/>
          </a:p>
          <a:p>
            <a:pPr marL="0" lvl="0" indent="0">
              <a:buNone/>
            </a:pPr>
            <a:r>
              <a:rPr lang="es-MX" dirty="0" smtClean="0"/>
              <a:t>C) CALIBRACIÓN</a:t>
            </a:r>
            <a:endParaRPr lang="es-MX" dirty="0"/>
          </a:p>
          <a:p>
            <a:pPr marL="0" lvl="0" indent="0">
              <a:buNone/>
            </a:pPr>
            <a:r>
              <a:rPr lang="es-MX" dirty="0" smtClean="0"/>
              <a:t>D) NINGUNA </a:t>
            </a:r>
            <a:r>
              <a:rPr lang="es-MX" dirty="0"/>
              <a:t>ES CORRECTA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833102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23</TotalTime>
  <Words>425</Words>
  <Application>Microsoft Office PowerPoint</Application>
  <PresentationFormat>Presentación en pantalla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Brío</vt:lpstr>
      <vt:lpstr>PROGRAMA DE EVALALUACION EXTERNA DE LA CALIDAD ENTRE LABORATORIOS EEXCEL</vt:lpstr>
      <vt:lpstr>PREGUNTA No. 1</vt:lpstr>
      <vt:lpstr>PREGUNTA No. 2</vt:lpstr>
      <vt:lpstr>PREGUNTA No. 3</vt:lpstr>
      <vt:lpstr>PREGUNTA No. 4</vt:lpstr>
      <vt:lpstr>PREGUNTA No. 5</vt:lpstr>
      <vt:lpstr>PREGUNTA No. 6</vt:lpstr>
      <vt:lpstr>PREGUNTA No. 7</vt:lpstr>
      <vt:lpstr>PREGUNTA No.8</vt:lpstr>
      <vt:lpstr>PREGUNTA No. 9</vt:lpstr>
      <vt:lpstr>PREGUNTA No.10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DE EVALALUACION EXTERNA DE LA CALIDAD ENTRE LABORATORIOS EEXCEL</dc:title>
  <dc:creator>Rosa Ma</dc:creator>
  <cp:lastModifiedBy>Rosa Ma</cp:lastModifiedBy>
  <cp:revision>4</cp:revision>
  <dcterms:created xsi:type="dcterms:W3CDTF">2014-01-16T04:50:28Z</dcterms:created>
  <dcterms:modified xsi:type="dcterms:W3CDTF">2014-01-17T18:28:57Z</dcterms:modified>
</cp:coreProperties>
</file>